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5B9BD5"/>
    <a:srgbClr val="92D050"/>
    <a:srgbClr val="97AAAF"/>
    <a:srgbClr val="9CA9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5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CD172-D605-4E33-BCB0-ABD46C6A6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694A90-9BBA-4AFE-AFB7-54E7861A9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DB08A-D235-44B0-A3B5-E0004403C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EBFF2-9F88-4FD5-B1E2-A146E1936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0BA80-1D02-41D5-9423-A9AE1FDDE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46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E334D-D468-4551-B8D1-1F0AEFB44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762ACB-488A-4707-8A2E-F06B52B9A8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F0410-D8D7-4B32-90A6-FBE0EFE87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D7B6F-6F4C-4876-A14B-81A5BF139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38F7E-391B-42B5-B18A-89C40FCA1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6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A041E-6D24-43EE-88C7-38D5B85FAC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7E0F-96D6-4C5E-8A73-DD02D0E26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BB48B-2940-434A-A8E2-79B80BF75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8F680-4062-487C-BE80-4B7005142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9BBC6-DB43-4047-89D7-D8F1015E9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87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37F85-0CAA-44FF-AF62-39DCA9E99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4784-99EB-4894-9D1A-A491C2A7F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ED720-2EDF-4F2B-A7CA-7520575D8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A0275-31D6-4EE3-9784-682EB0741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CDD66F-8F42-4F7F-A9F5-6D7D106E7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74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20431-473B-436E-9DFE-2D6B2CB2F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D2795-F5F7-4E49-A7BC-26B432E49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5B65E-E59C-4FFF-B7F5-1313D297F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598C6-A991-41CE-A7E5-344073E08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2FFBF-9E74-47A6-B030-A1752E2D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03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830EC-A60A-4B53-AB92-B22A1FC71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E4E56-960F-4D5A-9AEC-A99257312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D28F0-EC40-469E-B029-6DD7CA5537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577DC7-B0F6-41A4-89FE-5779D9F0A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525B5-8B14-45C8-9FAB-A1397B425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7A0C7-E25B-4B2F-B083-4F0DFF73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95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F70E-6F00-48A7-AB1F-A39F7A71A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A60E1-C84D-46B0-BD04-A70B77C81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0050E-8182-4EE6-B4D9-74BE9D794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0C6750-626A-4705-BB2E-AA4A3D54D5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A786DD-F19F-4A58-A62E-76431C6E3B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D05C25-E889-45EB-AB54-923BD1496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7BBF0-C46B-4D0E-97EA-3B5BC3462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2A34CF-F2D5-4137-BB3D-FD565473D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47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83D26-648C-468E-AF01-220C0991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41A2B-4357-4BC3-A4D5-952F07091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02AF18-1EAC-41EF-BBC5-20E460A35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1F2A25-4235-44F9-9C0B-8F2268CB9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3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A12433-5927-4653-9F1C-B0553808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75219B-A1FA-457B-9A80-5CBC7E25C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D20D39-57E1-469A-AAB7-AEA47287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66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BE702-BEDD-4C0B-B59D-EB08DE55A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38108-07B5-41A3-BB6E-22DE4EA4B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61F949-BFDB-4E96-BDC4-E1D1AD9841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BDD3F-D8E2-45CC-9B95-992CE13DC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BC7D8D-6177-4B86-80B6-2DDE94B40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02E82-E433-48CE-883F-AB00D76C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20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94921-ED16-4F21-8877-8392696103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70E92-BFD0-4740-915A-13210B9581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3BFA8-B4FA-4BB7-A262-50723AA7A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8A429D-0CCE-4A97-B1B2-8D7A8E064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A2E4BC-9D60-4BF1-93F6-D1C085C8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83F17-03C4-4E49-AA13-E8A4FB6D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17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2A9D0C-E18E-4E4A-A39A-B01A39A59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B0844-4648-44EF-9C11-48FDE94BB1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D7BBC-8F7A-4883-94B1-C0C4FA2101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4F745-E782-49C0-86A6-A8B86197B4B9}" type="datetimeFigureOut">
              <a:rPr lang="en-US" smtClean="0"/>
              <a:t>9/28/2020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19C74-62C9-4CDB-9912-84BB32854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25174-87D8-48D2-B0CA-BE1970AF2E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54C19-5597-4EF4-9C51-380A3333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34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1DF0ED-2B58-4F4F-A378-993C3DE2ADAF}"/>
              </a:ext>
            </a:extLst>
          </p:cNvPr>
          <p:cNvSpPr/>
          <p:nvPr/>
        </p:nvSpPr>
        <p:spPr>
          <a:xfrm>
            <a:off x="332639" y="365873"/>
            <a:ext cx="11492567" cy="6065924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FCF17A-C00C-4480-98D8-D43514175292}"/>
              </a:ext>
            </a:extLst>
          </p:cNvPr>
          <p:cNvSpPr txBox="1"/>
          <p:nvPr/>
        </p:nvSpPr>
        <p:spPr>
          <a:xfrm>
            <a:off x="3822915" y="747449"/>
            <a:ext cx="58273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bg1"/>
                </a:solidFill>
                <a:latin typeface="Britannic Bold" panose="020B0903060703020204" pitchFamily="34" charset="0"/>
              </a:rPr>
              <a:t>GROUP MEMBERS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E9CB188D-09B1-42A7-A39D-C425E9136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8531083"/>
              </p:ext>
            </p:extLst>
          </p:nvPr>
        </p:nvGraphicFramePr>
        <p:xfrm>
          <a:off x="2014922" y="1836911"/>
          <a:ext cx="8128000" cy="29189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34547752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168819419"/>
                    </a:ext>
                  </a:extLst>
                </a:gridCol>
              </a:tblGrid>
              <a:tr h="729735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NAME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ID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999461"/>
                  </a:ext>
                </a:extLst>
              </a:tr>
              <a:tr h="72973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  <a:latin typeface="Arial Rounded MT Bold" panose="020F0704030504030204" pitchFamily="34" charset="0"/>
                        </a:rPr>
                        <a:t>MOHAMMAD MOSHFIQUE UDDIN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  <a:latin typeface="Arial Rounded MT Bold" panose="020F0704030504030204" pitchFamily="34" charset="0"/>
                        </a:rPr>
                        <a:t>1812082042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7020658"/>
                  </a:ext>
                </a:extLst>
              </a:tr>
              <a:tr h="72973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  <a:latin typeface="Arial Rounded MT Bold" panose="020F0704030504030204" pitchFamily="34" charset="0"/>
                        </a:rPr>
                        <a:t>ROHIT ROY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Arial Rounded MT Bold" panose="020F0704030504030204" pitchFamily="34" charset="0"/>
                        </a:rPr>
                        <a:t>                      1811270042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61169"/>
                  </a:ext>
                </a:extLst>
              </a:tr>
              <a:tr h="72973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  <a:latin typeface="Arial Rounded MT Bold" panose="020F0704030504030204" pitchFamily="34" charset="0"/>
                        </a:rPr>
                        <a:t>MD. RAUFUL ISLAM RONY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Arial Rounded MT Bold" panose="020F0704030504030204" pitchFamily="34" charset="0"/>
                        </a:rPr>
                        <a:t>                      1522041642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673160"/>
                  </a:ext>
                </a:extLst>
              </a:tr>
            </a:tbl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F1B20A4-C3A1-4F42-9B42-7AB1EC4A4B70}"/>
              </a:ext>
            </a:extLst>
          </p:cNvPr>
          <p:cNvSpPr/>
          <p:nvPr/>
        </p:nvSpPr>
        <p:spPr>
          <a:xfrm>
            <a:off x="5882693" y="-177651"/>
            <a:ext cx="7117492" cy="71174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762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337E468-1018-4A7E-B241-A8753139864F}"/>
              </a:ext>
            </a:extLst>
          </p:cNvPr>
          <p:cNvGrpSpPr/>
          <p:nvPr/>
        </p:nvGrpSpPr>
        <p:grpSpPr>
          <a:xfrm>
            <a:off x="-1314241" y="-177651"/>
            <a:ext cx="8781192" cy="7117492"/>
            <a:chOff x="-1314241" y="-129746"/>
            <a:chExt cx="8781192" cy="7117492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599B686E-9603-4760-B7EE-A95A1267A8E8}"/>
                </a:ext>
              </a:extLst>
            </p:cNvPr>
            <p:cNvSpPr/>
            <p:nvPr/>
          </p:nvSpPr>
          <p:spPr>
            <a:xfrm>
              <a:off x="-1314241" y="-129746"/>
              <a:ext cx="7117492" cy="7117492"/>
            </a:xfrm>
            <a:prstGeom prst="roundRect">
              <a:avLst/>
            </a:prstGeom>
            <a:solidFill>
              <a:srgbClr val="C5E0B4"/>
            </a:solidFill>
            <a:ln w="76200">
              <a:solidFill>
                <a:schemeClr val="accent4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5311F64-E32B-4B30-AC83-F267A7F59B60}"/>
                </a:ext>
              </a:extLst>
            </p:cNvPr>
            <p:cNvGrpSpPr/>
            <p:nvPr/>
          </p:nvGrpSpPr>
          <p:grpSpPr>
            <a:xfrm>
              <a:off x="4266551" y="2223873"/>
              <a:ext cx="3200400" cy="2133600"/>
              <a:chOff x="4266551" y="2223873"/>
              <a:chExt cx="3200400" cy="213360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292E299A-1D1D-40F4-8930-CA84757788F9}"/>
                  </a:ext>
                </a:extLst>
              </p:cNvPr>
              <p:cNvSpPr/>
              <p:nvPr/>
            </p:nvSpPr>
            <p:spPr>
              <a:xfrm>
                <a:off x="4266551" y="2223873"/>
                <a:ext cx="3200400" cy="2133600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034FCCC-426A-4F2F-96F2-D5BBA9CA70B5}"/>
                  </a:ext>
                </a:extLst>
              </p:cNvPr>
              <p:cNvSpPr txBox="1"/>
              <p:nvPr/>
            </p:nvSpPr>
            <p:spPr>
              <a:xfrm>
                <a:off x="4634851" y="2426289"/>
                <a:ext cx="2463800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rgbClr val="002060"/>
                    </a:solidFill>
                    <a:latin typeface="Arial Rounded MT Bold" panose="020F0704030504030204" pitchFamily="34" charset="0"/>
                  </a:rPr>
                  <a:t>PROJECT</a:t>
                </a:r>
              </a:p>
              <a:p>
                <a:pPr algn="ctr"/>
                <a:r>
                  <a:rPr lang="en-US" sz="3600" dirty="0">
                    <a:solidFill>
                      <a:srgbClr val="002060"/>
                    </a:solidFill>
                    <a:latin typeface="Arial Rounded MT Bold" panose="020F0704030504030204" pitchFamily="34" charset="0"/>
                  </a:rPr>
                  <a:t>CSE 323</a:t>
                </a:r>
              </a:p>
              <a:p>
                <a:pPr algn="ctr"/>
                <a:r>
                  <a:rPr lang="en-US" sz="3600" dirty="0">
                    <a:solidFill>
                      <a:srgbClr val="002060"/>
                    </a:solidFill>
                    <a:latin typeface="Arial Rounded MT Bold" panose="020F0704030504030204" pitchFamily="34" charset="0"/>
                  </a:rPr>
                  <a:t>GROUP 9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5310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ouCut_20200928_013536315">
            <a:hlinkClick r:id="" action="ppaction://media"/>
            <a:extLst>
              <a:ext uri="{FF2B5EF4-FFF2-40B4-BE49-F238E27FC236}">
                <a16:creationId xmlns:a16="http://schemas.microsoft.com/office/drawing/2014/main" id="{32F1CC32-46B5-48E5-818A-507E59DB9A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1987" y="88900"/>
            <a:ext cx="3248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11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66BA53-FE68-49E4-ABDD-86B16A9E973F}"/>
              </a:ext>
            </a:extLst>
          </p:cNvPr>
          <p:cNvSpPr/>
          <p:nvPr/>
        </p:nvSpPr>
        <p:spPr>
          <a:xfrm>
            <a:off x="0" y="-11992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  <a:shade val="30000"/>
                  <a:satMod val="115000"/>
                </a:schemeClr>
              </a:gs>
              <a:gs pos="50000">
                <a:schemeClr val="accent5">
                  <a:lumMod val="40000"/>
                  <a:lumOff val="60000"/>
                  <a:shade val="67500"/>
                  <a:satMod val="115000"/>
                </a:schemeClr>
              </a:gs>
              <a:gs pos="100000">
                <a:schemeClr val="accent5">
                  <a:lumMod val="40000"/>
                  <a:lumOff val="60000"/>
                  <a:shade val="100000"/>
                  <a:satMod val="115000"/>
                </a:schemeClr>
              </a:gs>
            </a:gsLst>
            <a:lin ang="0" scaled="1"/>
            <a:tileRect/>
          </a:gra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09454-8DE0-4AD9-826E-C4C82C220A7C}"/>
              </a:ext>
            </a:extLst>
          </p:cNvPr>
          <p:cNvSpPr txBox="1"/>
          <p:nvPr/>
        </p:nvSpPr>
        <p:spPr>
          <a:xfrm>
            <a:off x="4599379" y="2069840"/>
            <a:ext cx="3235181" cy="2123658"/>
          </a:xfrm>
          <a:prstGeom prst="rect">
            <a:avLst/>
          </a:prstGeom>
          <a:noFill/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  <a:softEdge rad="12700"/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none" rtlCol="0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THANK</a:t>
            </a:r>
          </a:p>
          <a:p>
            <a:pPr algn="ctr"/>
            <a:r>
              <a:rPr lang="en-US" sz="66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413060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D3EA3B12-B583-46ED-89B4-AE929C67DD3F}"/>
              </a:ext>
            </a:extLst>
          </p:cNvPr>
          <p:cNvSpPr txBox="1"/>
          <p:nvPr/>
        </p:nvSpPr>
        <p:spPr>
          <a:xfrm>
            <a:off x="6404979" y="1460503"/>
            <a:ext cx="5334000" cy="3785652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C5E0B4"/>
                </a:solidFill>
                <a:latin typeface="Arial Black" panose="020B0A04020102020204" pitchFamily="34" charset="0"/>
              </a:rPr>
              <a:t>TEXT </a:t>
            </a:r>
          </a:p>
          <a:p>
            <a:pPr algn="ctr"/>
            <a:r>
              <a:rPr lang="en-US" sz="4800" dirty="0">
                <a:solidFill>
                  <a:srgbClr val="C5E0B4"/>
                </a:solidFill>
                <a:latin typeface="Arial Black" panose="020B0A04020102020204" pitchFamily="34" charset="0"/>
              </a:rPr>
              <a:t>RECOGNITION</a:t>
            </a:r>
          </a:p>
          <a:p>
            <a:pPr algn="ctr"/>
            <a:r>
              <a:rPr lang="en-US" sz="4800" dirty="0">
                <a:solidFill>
                  <a:srgbClr val="C5E0B4"/>
                </a:solidFill>
                <a:latin typeface="Arial Black" panose="020B0A04020102020204" pitchFamily="34" charset="0"/>
              </a:rPr>
              <a:t>&amp; SPEECH</a:t>
            </a:r>
          </a:p>
          <a:p>
            <a:pPr algn="ctr"/>
            <a:r>
              <a:rPr lang="en-US" sz="4800" dirty="0">
                <a:solidFill>
                  <a:srgbClr val="C5E0B4"/>
                </a:solidFill>
                <a:latin typeface="Arial Black" panose="020B0A04020102020204" pitchFamily="34" charset="0"/>
              </a:rPr>
              <a:t> FROM PICTURE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B0A4CF-BDAB-4096-9BC7-DD7C6A16092E}"/>
              </a:ext>
            </a:extLst>
          </p:cNvPr>
          <p:cNvSpPr/>
          <p:nvPr/>
        </p:nvSpPr>
        <p:spPr>
          <a:xfrm>
            <a:off x="5882693" y="-129746"/>
            <a:ext cx="7117492" cy="711749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762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97B4108-E851-4118-98B5-996770BB5518}"/>
              </a:ext>
            </a:extLst>
          </p:cNvPr>
          <p:cNvSpPr/>
          <p:nvPr/>
        </p:nvSpPr>
        <p:spPr>
          <a:xfrm>
            <a:off x="-1314241" y="-129746"/>
            <a:ext cx="7117492" cy="7117492"/>
          </a:xfrm>
          <a:prstGeom prst="roundRect">
            <a:avLst/>
          </a:prstGeom>
          <a:solidFill>
            <a:srgbClr val="C5E0B4"/>
          </a:solidFill>
          <a:ln w="76200"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16AFA51-A5AF-4A59-B5BA-A3FB93950E26}"/>
              </a:ext>
            </a:extLst>
          </p:cNvPr>
          <p:cNvSpPr/>
          <p:nvPr/>
        </p:nvSpPr>
        <p:spPr>
          <a:xfrm>
            <a:off x="1434637" y="2158385"/>
            <a:ext cx="4326071" cy="2364248"/>
          </a:xfrm>
          <a:prstGeom prst="rightArrow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9B82FE-3FD6-4831-A56A-8043199A9F74}"/>
              </a:ext>
            </a:extLst>
          </p:cNvPr>
          <p:cNvSpPr txBox="1"/>
          <p:nvPr/>
        </p:nvSpPr>
        <p:spPr>
          <a:xfrm>
            <a:off x="1688742" y="2801125"/>
            <a:ext cx="3506629" cy="1200329"/>
          </a:xfrm>
          <a:prstGeom prst="rect">
            <a:avLst/>
          </a:prstGeom>
          <a:noFill/>
          <a:effectLst>
            <a:glow rad="63500">
              <a:schemeClr val="accent6">
                <a:satMod val="175000"/>
                <a:alpha val="40000"/>
              </a:schemeClr>
            </a:glo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C5E0B4"/>
                </a:solidFill>
                <a:latin typeface="Arial Black" panose="020B0A04020102020204" pitchFamily="34" charset="0"/>
              </a:rPr>
              <a:t>TOPIC</a:t>
            </a:r>
            <a:endParaRPr lang="en-US" sz="2800" dirty="0">
              <a:solidFill>
                <a:srgbClr val="C5E0B4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39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7 0 L 0.62995 0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5C04B13-DE4E-4852-BA17-D4D4C6F37F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935987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33FC8F4-435B-419E-BF8F-63E798F4C10A}"/>
              </a:ext>
            </a:extLst>
          </p:cNvPr>
          <p:cNvSpPr txBox="1"/>
          <p:nvPr/>
        </p:nvSpPr>
        <p:spPr>
          <a:xfrm>
            <a:off x="-73152" y="256032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3F1CC-1569-4031-B438-64739E2B7148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8D6B9-D52A-4922-B76E-57F1C5ECF568}"/>
              </a:ext>
            </a:extLst>
          </p:cNvPr>
          <p:cNvSpPr txBox="1"/>
          <p:nvPr/>
        </p:nvSpPr>
        <p:spPr>
          <a:xfrm>
            <a:off x="3721608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071D70-D30E-4579-BCD6-40DD2F0EC3A0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11ACEC-6436-42A6-BAC8-D3B30597AE07}"/>
              </a:ext>
            </a:extLst>
          </p:cNvPr>
          <p:cNvSpPr txBox="1"/>
          <p:nvPr/>
        </p:nvSpPr>
        <p:spPr>
          <a:xfrm>
            <a:off x="355739" y="1590597"/>
            <a:ext cx="8066762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In this project we have created an android application named “Text Recognition And Speech From Picture”.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Text recognition is the process of detecting text in images and recognizing the text contained therein.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accent1">
                    <a:lumMod val="50000"/>
                  </a:schemeClr>
                </a:solidFill>
                <a:effectLst/>
              </a:rPr>
              <a:t> Once detected, the recognizer then determines the actual text in each block and segments it into lines and words. The Text API detects text in real time, on device.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After detecting the text the recognizer then convert the text into speech.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It is also called Optical Character Recognitions(OCR).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779C90-3675-4E2E-BB42-849D430CB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1266" y="1322748"/>
            <a:ext cx="2442575" cy="46770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75D95B-83B6-4731-A409-FD347E85BDD8}"/>
              </a:ext>
            </a:extLst>
          </p:cNvPr>
          <p:cNvSpPr txBox="1"/>
          <p:nvPr/>
        </p:nvSpPr>
        <p:spPr>
          <a:xfrm>
            <a:off x="9381994" y="956988"/>
            <a:ext cx="209184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accent1">
                    <a:lumMod val="50000"/>
                  </a:schemeClr>
                </a:solidFill>
              </a:rPr>
              <a:t>APP SCREENSHOT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1344CC-1E69-4074-8995-8A927FFF1FD3}"/>
              </a:ext>
            </a:extLst>
          </p:cNvPr>
          <p:cNvSpPr txBox="1"/>
          <p:nvPr/>
        </p:nvSpPr>
        <p:spPr>
          <a:xfrm>
            <a:off x="6985799" y="262516"/>
            <a:ext cx="613301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861B25-7E1E-421D-A745-DD2FFFD4F166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B536D2-BFD9-499C-AB97-CF5C69B51D35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</p:spTree>
    <p:extLst>
      <p:ext uri="{BB962C8B-B14F-4D97-AF65-F5344CB8AC3E}">
        <p14:creationId xmlns:p14="http://schemas.microsoft.com/office/powerpoint/2010/main" val="2461385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1C24706E-02B7-4062-809F-DF42F4FF9C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356063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3A4097A-8602-42F2-9A76-87D47085B0C3}"/>
              </a:ext>
            </a:extLst>
          </p:cNvPr>
          <p:cNvSpPr txBox="1"/>
          <p:nvPr/>
        </p:nvSpPr>
        <p:spPr>
          <a:xfrm>
            <a:off x="-59436" y="274319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20337-7239-44AA-89DE-9349B4BE03DA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1D58E4-41BF-4A76-8791-D22E3D147A03}"/>
              </a:ext>
            </a:extLst>
          </p:cNvPr>
          <p:cNvSpPr txBox="1"/>
          <p:nvPr/>
        </p:nvSpPr>
        <p:spPr>
          <a:xfrm>
            <a:off x="3703320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0CE0A1-4B31-4AAF-965A-293100399B8F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EC2487-3D72-4FDB-9BC5-E121A99CCDD2}"/>
              </a:ext>
            </a:extLst>
          </p:cNvPr>
          <p:cNvSpPr txBox="1"/>
          <p:nvPr/>
        </p:nvSpPr>
        <p:spPr>
          <a:xfrm>
            <a:off x="2432739" y="1711234"/>
            <a:ext cx="7326522" cy="322652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B3449D-3C09-4D66-86C6-71F2927F8458}"/>
              </a:ext>
            </a:extLst>
          </p:cNvPr>
          <p:cNvSpPr txBox="1"/>
          <p:nvPr/>
        </p:nvSpPr>
        <p:spPr>
          <a:xfrm>
            <a:off x="2928257" y="2355001"/>
            <a:ext cx="63354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This app will detect text from Images.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After detecting the text it will display the text.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Then it converts the text into speech.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Our main goal is to detect text from any kind of images.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378F08-5854-461F-A2AA-EEE90E4EAD01}"/>
              </a:ext>
            </a:extLst>
          </p:cNvPr>
          <p:cNvSpPr txBox="1"/>
          <p:nvPr/>
        </p:nvSpPr>
        <p:spPr>
          <a:xfrm>
            <a:off x="6989064" y="256031"/>
            <a:ext cx="612648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1469BA-2A3A-4542-AB6E-658D432D47BC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608854-98BB-47C5-B586-CA4560685411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</p:spTree>
    <p:extLst>
      <p:ext uri="{BB962C8B-B14F-4D97-AF65-F5344CB8AC3E}">
        <p14:creationId xmlns:p14="http://schemas.microsoft.com/office/powerpoint/2010/main" val="2708521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497193A4-3BAE-4D7C-BDE1-8A480AB26B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462892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9A2286A-75B1-4B9B-A58A-040656D90BD2}"/>
              </a:ext>
            </a:extLst>
          </p:cNvPr>
          <p:cNvSpPr txBox="1"/>
          <p:nvPr/>
        </p:nvSpPr>
        <p:spPr>
          <a:xfrm>
            <a:off x="-44704" y="262613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E04F2C-C8A1-4A07-8880-EEF998E413A2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29A48C-4C97-4836-9DBB-9607C4CD3E18}"/>
              </a:ext>
            </a:extLst>
          </p:cNvPr>
          <p:cNvSpPr txBox="1"/>
          <p:nvPr/>
        </p:nvSpPr>
        <p:spPr>
          <a:xfrm>
            <a:off x="3694176" y="256031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AAC5D2-6926-488B-9F25-4821DCDAF1B9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75D7A06-56FF-42CE-A709-56003469C90E}"/>
              </a:ext>
            </a:extLst>
          </p:cNvPr>
          <p:cNvSpPr/>
          <p:nvPr/>
        </p:nvSpPr>
        <p:spPr>
          <a:xfrm>
            <a:off x="2967139" y="812895"/>
            <a:ext cx="6388352" cy="461665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91440" tIns="45720" rIns="91440" bIns="45720">
            <a:spAutoFit/>
          </a:bodyPr>
          <a:lstStyle/>
          <a:p>
            <a:r>
              <a:rPr lang="en-US" sz="2400" b="1" u="sng" dirty="0">
                <a:solidFill>
                  <a:srgbClr val="002060"/>
                </a:solidFill>
              </a:rPr>
              <a:t>TEXT RECOGNITION AND SPEECH FROM PICTURE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62056C-F92D-4F7A-ACA0-1D1FFE6EE85E}"/>
              </a:ext>
            </a:extLst>
          </p:cNvPr>
          <p:cNvSpPr/>
          <p:nvPr/>
        </p:nvSpPr>
        <p:spPr>
          <a:xfrm>
            <a:off x="4728092" y="1512478"/>
            <a:ext cx="2805902" cy="6270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8E5C9CE-C85C-415A-B9A5-16BABDDEC4FF}"/>
              </a:ext>
            </a:extLst>
          </p:cNvPr>
          <p:cNvSpPr/>
          <p:nvPr/>
        </p:nvSpPr>
        <p:spPr>
          <a:xfrm>
            <a:off x="5976113" y="2139495"/>
            <a:ext cx="344278" cy="3564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2EE43A-8894-45C0-9A20-81BF303F71D7}"/>
              </a:ext>
            </a:extLst>
          </p:cNvPr>
          <p:cNvSpPr/>
          <p:nvPr/>
        </p:nvSpPr>
        <p:spPr>
          <a:xfrm>
            <a:off x="4757493" y="2514598"/>
            <a:ext cx="2805902" cy="6270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104F10A-70A9-4B2B-9EC3-0D5F4B408F0B}"/>
              </a:ext>
            </a:extLst>
          </p:cNvPr>
          <p:cNvSpPr/>
          <p:nvPr/>
        </p:nvSpPr>
        <p:spPr>
          <a:xfrm>
            <a:off x="5976113" y="3141615"/>
            <a:ext cx="344278" cy="3564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D8B85F1-1128-4B9A-930F-17197E3DF5A2}"/>
              </a:ext>
            </a:extLst>
          </p:cNvPr>
          <p:cNvSpPr/>
          <p:nvPr/>
        </p:nvSpPr>
        <p:spPr>
          <a:xfrm>
            <a:off x="4757493" y="3498032"/>
            <a:ext cx="2805902" cy="6270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FEEDF668-7B11-4BAA-9AAA-55D778708109}"/>
              </a:ext>
            </a:extLst>
          </p:cNvPr>
          <p:cNvSpPr/>
          <p:nvPr/>
        </p:nvSpPr>
        <p:spPr>
          <a:xfrm>
            <a:off x="5976113" y="4125049"/>
            <a:ext cx="344278" cy="3564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27322B-4EB0-48A6-8D48-2AD57EACD480}"/>
              </a:ext>
            </a:extLst>
          </p:cNvPr>
          <p:cNvSpPr/>
          <p:nvPr/>
        </p:nvSpPr>
        <p:spPr>
          <a:xfrm>
            <a:off x="4757493" y="4500152"/>
            <a:ext cx="2805902" cy="6270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F741DDFE-5DBC-47CD-9454-616CFA34314A}"/>
              </a:ext>
            </a:extLst>
          </p:cNvPr>
          <p:cNvSpPr/>
          <p:nvPr/>
        </p:nvSpPr>
        <p:spPr>
          <a:xfrm>
            <a:off x="5976113" y="5127169"/>
            <a:ext cx="344278" cy="35641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616A45-862F-4824-9114-41B54EC00636}"/>
              </a:ext>
            </a:extLst>
          </p:cNvPr>
          <p:cNvSpPr txBox="1"/>
          <p:nvPr/>
        </p:nvSpPr>
        <p:spPr>
          <a:xfrm>
            <a:off x="5193791" y="1640692"/>
            <a:ext cx="2011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START CAPTURING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797147-B746-4D1A-B79E-9FB11C70EC76}"/>
              </a:ext>
            </a:extLst>
          </p:cNvPr>
          <p:cNvSpPr txBox="1"/>
          <p:nvPr/>
        </p:nvSpPr>
        <p:spPr>
          <a:xfrm>
            <a:off x="5043568" y="2667663"/>
            <a:ext cx="2312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TEXT RECOGNIZER API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D6C3F3-455A-4E11-A221-DAD9C99DE1AC}"/>
              </a:ext>
            </a:extLst>
          </p:cNvPr>
          <p:cNvSpPr txBox="1"/>
          <p:nvPr/>
        </p:nvSpPr>
        <p:spPr>
          <a:xfrm>
            <a:off x="5368281" y="3661200"/>
            <a:ext cx="1662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TEXT DETECTED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6847DC-BF15-499D-95C2-44ACC2930EC7}"/>
              </a:ext>
            </a:extLst>
          </p:cNvPr>
          <p:cNvSpPr txBox="1"/>
          <p:nvPr/>
        </p:nvSpPr>
        <p:spPr>
          <a:xfrm>
            <a:off x="5143079" y="4632714"/>
            <a:ext cx="2034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TEXT TO SPEECH API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F2F58CB-30F5-459F-ACBB-F3F9FF4FEE26}"/>
              </a:ext>
            </a:extLst>
          </p:cNvPr>
          <p:cNvSpPr/>
          <p:nvPr/>
        </p:nvSpPr>
        <p:spPr>
          <a:xfrm>
            <a:off x="4728092" y="5502272"/>
            <a:ext cx="2805902" cy="627017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FEDBE5-96C7-43BF-A270-E21259B95DBA}"/>
              </a:ext>
            </a:extLst>
          </p:cNvPr>
          <p:cNvSpPr txBox="1"/>
          <p:nvPr/>
        </p:nvSpPr>
        <p:spPr>
          <a:xfrm>
            <a:off x="4861016" y="5634834"/>
            <a:ext cx="2540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PRONUNCIATION OF TEXT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C5E3DEE-A539-4B98-B437-3F2F516365E7}"/>
              </a:ext>
            </a:extLst>
          </p:cNvPr>
          <p:cNvSpPr txBox="1"/>
          <p:nvPr/>
        </p:nvSpPr>
        <p:spPr>
          <a:xfrm>
            <a:off x="6995596" y="268769"/>
            <a:ext cx="6113416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5CFAB7B-4507-445B-AE95-D51B1DE3EE7E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682FFB-9111-4F87-8C4A-BCA3A48FE50E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</p:spTree>
    <p:extLst>
      <p:ext uri="{BB962C8B-B14F-4D97-AF65-F5344CB8AC3E}">
        <p14:creationId xmlns:p14="http://schemas.microsoft.com/office/powerpoint/2010/main" val="834580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D445B1E8-3BAE-4D3D-AF82-2104FD345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9131188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DEDDB0C-2843-492D-B612-C5FA8D03DA51}"/>
              </a:ext>
            </a:extLst>
          </p:cNvPr>
          <p:cNvSpPr txBox="1"/>
          <p:nvPr/>
        </p:nvSpPr>
        <p:spPr>
          <a:xfrm>
            <a:off x="-73152" y="256032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23D7D5-4877-433F-A4E8-4E8FA2B9CCA2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508D23-AA7F-4FA3-8B25-2F3BB08F5081}"/>
              </a:ext>
            </a:extLst>
          </p:cNvPr>
          <p:cNvSpPr txBox="1"/>
          <p:nvPr/>
        </p:nvSpPr>
        <p:spPr>
          <a:xfrm>
            <a:off x="3502152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16173B-2E38-4CB4-A149-4049629AD0F1}"/>
              </a:ext>
            </a:extLst>
          </p:cNvPr>
          <p:cNvSpPr txBox="1"/>
          <p:nvPr/>
        </p:nvSpPr>
        <p:spPr>
          <a:xfrm>
            <a:off x="4958762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F567D19-E866-47A3-8D07-3AFC71BEC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476" y="1119073"/>
            <a:ext cx="8946039" cy="46198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We use Text Recognizer API from the google vision.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To use this API the required libraries are implemented in the </a:t>
            </a: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G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radle (App) file.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Once implemented in the </a:t>
            </a: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G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radle file, it makes the required APIs available in the Java code.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In layout, it creates a separate constraint layout for surface view.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This surface view is used to project the camera focus area.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In the end, in this App, it also converts the read text into Speech using the Text To Speech API.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latin typeface="+mj-lt"/>
              </a:rPr>
              <a:t>When we open the app and press the “start capture” button then the camera starts and start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     detecting the text from the captured image.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After detecting it shows the text and at last using  the Text To Speech API, it converts the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    text into speech.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 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D3681C-9CFC-4475-97EF-AD9A950E1B8E}"/>
              </a:ext>
            </a:extLst>
          </p:cNvPr>
          <p:cNvSpPr txBox="1"/>
          <p:nvPr/>
        </p:nvSpPr>
        <p:spPr>
          <a:xfrm>
            <a:off x="6985799" y="256031"/>
            <a:ext cx="613301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7EBD17-69B7-4D4A-8AA7-9A4AA20525FC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5F1369-9792-4CCF-8528-6D84556A15FF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</p:spTree>
    <p:extLst>
      <p:ext uri="{BB962C8B-B14F-4D97-AF65-F5344CB8AC3E}">
        <p14:creationId xmlns:p14="http://schemas.microsoft.com/office/powerpoint/2010/main" val="2797825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29D5E249-A731-4EC3-ADA2-68B7E4542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202793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b="0" dirty="0">
                          <a:latin typeface="Bahnschrift" panose="020B0502040204020203" pitchFamily="34" charset="0"/>
                        </a:rPr>
                        <a:t> REQUIREMENTS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4B6C3E3-53B2-4C84-84DA-90A0E591AD12}"/>
              </a:ext>
            </a:extLst>
          </p:cNvPr>
          <p:cNvSpPr txBox="1"/>
          <p:nvPr/>
        </p:nvSpPr>
        <p:spPr>
          <a:xfrm>
            <a:off x="-73152" y="256033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CC12C6-B0B1-4197-AFB9-C6027ECCBF09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585D15-ADA1-4448-84DA-568DC4D53698}"/>
              </a:ext>
            </a:extLst>
          </p:cNvPr>
          <p:cNvSpPr txBox="1"/>
          <p:nvPr/>
        </p:nvSpPr>
        <p:spPr>
          <a:xfrm>
            <a:off x="3502152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C3BB7-A787-41F2-998F-E90FC316446F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A8F47-2760-4F3E-9D53-0A98886EFC46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1713D0-0BC1-4B8F-A874-6F126B667F75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99601BA3-2C94-4A55-B974-EB0BC5199A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806722"/>
              </p:ext>
            </p:extLst>
          </p:nvPr>
        </p:nvGraphicFramePr>
        <p:xfrm>
          <a:off x="1988395" y="1610927"/>
          <a:ext cx="8128000" cy="275587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7213965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50962855"/>
                    </a:ext>
                  </a:extLst>
                </a:gridCol>
              </a:tblGrid>
              <a:tr h="4603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ANDROID 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4.1 JELLYBEAN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211585"/>
                  </a:ext>
                </a:extLst>
              </a:tr>
              <a:tr h="460363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MINIMUM SDK 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623509"/>
                  </a:ext>
                </a:extLst>
              </a:tr>
              <a:tr h="460363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PLAY SERVICES 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19.0.0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818666"/>
                  </a:ext>
                </a:extLst>
              </a:tr>
              <a:tr h="460363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BUILD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ANDROID STUDIO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328919"/>
                  </a:ext>
                </a:extLst>
              </a:tr>
              <a:tr h="46036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OPERATING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ANDROID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863395"/>
                  </a:ext>
                </a:extLst>
              </a:tr>
              <a:tr h="454057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HEADPHONE SUPPORTED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9976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0700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29D5E249-A731-4EC3-ADA2-68B7E4542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873631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4B6C3E3-53B2-4C84-84DA-90A0E591AD12}"/>
              </a:ext>
            </a:extLst>
          </p:cNvPr>
          <p:cNvSpPr txBox="1"/>
          <p:nvPr/>
        </p:nvSpPr>
        <p:spPr>
          <a:xfrm>
            <a:off x="-106462" y="263010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CC12C6-B0B1-4197-AFB9-C6027ECCBF09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585D15-ADA1-4448-84DA-568DC4D53698}"/>
              </a:ext>
            </a:extLst>
          </p:cNvPr>
          <p:cNvSpPr txBox="1"/>
          <p:nvPr/>
        </p:nvSpPr>
        <p:spPr>
          <a:xfrm>
            <a:off x="3502152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C3BB7-A787-41F2-998F-E90FC316446F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26B302-90DD-496F-B446-296C00EEC28B}"/>
              </a:ext>
            </a:extLst>
          </p:cNvPr>
          <p:cNvSpPr txBox="1"/>
          <p:nvPr/>
        </p:nvSpPr>
        <p:spPr>
          <a:xfrm>
            <a:off x="6979267" y="256031"/>
            <a:ext cx="614607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D3290A-9633-4D6D-9CF3-00A21F636B13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74E0CA-049F-4513-8E78-9C2497BCB394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AE5435EE-B16F-49EB-B7E3-2F35E34974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2776252"/>
              </p:ext>
            </p:extLst>
          </p:nvPr>
        </p:nvGraphicFramePr>
        <p:xfrm>
          <a:off x="1960082" y="1061189"/>
          <a:ext cx="8340780" cy="473562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170390">
                  <a:extLst>
                    <a:ext uri="{9D8B030D-6E8A-4147-A177-3AD203B41FA5}">
                      <a16:colId xmlns:a16="http://schemas.microsoft.com/office/drawing/2014/main" val="692616714"/>
                    </a:ext>
                  </a:extLst>
                </a:gridCol>
                <a:gridCol w="4170390">
                  <a:extLst>
                    <a:ext uri="{9D8B030D-6E8A-4147-A177-3AD203B41FA5}">
                      <a16:colId xmlns:a16="http://schemas.microsoft.com/office/drawing/2014/main" val="24968211"/>
                    </a:ext>
                  </a:extLst>
                </a:gridCol>
              </a:tblGrid>
              <a:tr h="46078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ADVANTAGES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DISADVANTAGES</a:t>
                      </a:r>
                    </a:p>
                  </a:txBody>
                  <a:tcPr>
                    <a:solidFill>
                      <a:srgbClr val="C5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7941601"/>
                  </a:ext>
                </a:extLst>
              </a:tr>
              <a:tr h="4274838"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This app is useful for those who have optical issues.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By using this app they can hear what text is written. 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Anyone can easily capture text from images.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This app is flexible and easy to use.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We can hear the sound by using headphones also.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This is a amateur level app so it has many limitations.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It is hard to detect a line containing more than 3/4 words for this app.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It only can detect English words.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It needs clear picture for detecting text.</a:t>
                      </a:r>
                    </a:p>
                    <a:p>
                      <a:pPr marL="285750" indent="-285750">
                        <a:lnSpc>
                          <a:spcPct val="150000"/>
                        </a:lnSpc>
                        <a:buFont typeface="Wingdings" panose="05000000000000000000" pitchFamily="2" charset="2"/>
                        <a:buChar char="§"/>
                      </a:pPr>
                      <a:r>
                        <a:rPr lang="en-US" b="1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j-lt"/>
                        </a:rPr>
                        <a:t>This app can only detect real time images text.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b="1" dirty="0">
                        <a:solidFill>
                          <a:schemeClr val="tx2">
                            <a:lumMod val="75000"/>
                          </a:schemeClr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583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6368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29D5E249-A731-4EC3-ADA2-68B7E45427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273870"/>
              </p:ext>
            </p:extLst>
          </p:nvPr>
        </p:nvGraphicFramePr>
        <p:xfrm>
          <a:off x="93472" y="259604"/>
          <a:ext cx="11952227" cy="36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7461">
                  <a:extLst>
                    <a:ext uri="{9D8B030D-6E8A-4147-A177-3AD203B41FA5}">
                      <a16:colId xmlns:a16="http://schemas.microsoft.com/office/drawing/2014/main" val="417927828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396394282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2910260323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54468626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162864995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342721944"/>
                    </a:ext>
                  </a:extLst>
                </a:gridCol>
                <a:gridCol w="1707461">
                  <a:extLst>
                    <a:ext uri="{9D8B030D-6E8A-4147-A177-3AD203B41FA5}">
                      <a16:colId xmlns:a16="http://schemas.microsoft.com/office/drawing/2014/main" val="105479876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5E0B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983823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4B6C3E3-53B2-4C84-84DA-90A0E591AD12}"/>
              </a:ext>
            </a:extLst>
          </p:cNvPr>
          <p:cNvSpPr txBox="1"/>
          <p:nvPr/>
        </p:nvSpPr>
        <p:spPr>
          <a:xfrm>
            <a:off x="-73152" y="256033"/>
            <a:ext cx="206654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CC12C6-B0B1-4197-AFB9-C6027ECCBF09}"/>
              </a:ext>
            </a:extLst>
          </p:cNvPr>
          <p:cNvSpPr txBox="1"/>
          <p:nvPr/>
        </p:nvSpPr>
        <p:spPr>
          <a:xfrm>
            <a:off x="2139696" y="256032"/>
            <a:ext cx="95097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GOALS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585D15-ADA1-4448-84DA-568DC4D53698}"/>
              </a:ext>
            </a:extLst>
          </p:cNvPr>
          <p:cNvSpPr txBox="1"/>
          <p:nvPr/>
        </p:nvSpPr>
        <p:spPr>
          <a:xfrm>
            <a:off x="3502152" y="256032"/>
            <a:ext cx="13350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C3BB7-A787-41F2-998F-E90FC316446F}"/>
              </a:ext>
            </a:extLst>
          </p:cNvPr>
          <p:cNvSpPr txBox="1"/>
          <p:nvPr/>
        </p:nvSpPr>
        <p:spPr>
          <a:xfrm>
            <a:off x="4956048" y="256032"/>
            <a:ext cx="224942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WORKING 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3D3A22-B7F1-45C7-A75C-39A062DBB3AD}"/>
              </a:ext>
            </a:extLst>
          </p:cNvPr>
          <p:cNvSpPr txBox="1"/>
          <p:nvPr/>
        </p:nvSpPr>
        <p:spPr>
          <a:xfrm>
            <a:off x="6985799" y="256032"/>
            <a:ext cx="613301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b="0" dirty="0">
                <a:solidFill>
                  <a:schemeClr val="bg1"/>
                </a:solidFill>
                <a:latin typeface="Bahnschrift" panose="020B0502040204020203" pitchFamily="34" charset="0"/>
              </a:rPr>
              <a:t>REQUIREMENTS</a:t>
            </a:r>
            <a:endParaRPr lang="en-US" sz="15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A3EC46-45BF-409B-8D7D-4C0A77771A25}"/>
              </a:ext>
            </a:extLst>
          </p:cNvPr>
          <p:cNvSpPr txBox="1"/>
          <p:nvPr/>
        </p:nvSpPr>
        <p:spPr>
          <a:xfrm>
            <a:off x="8636784" y="259381"/>
            <a:ext cx="1656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PROS AND CONS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75EA3B-6E88-4EAC-B2F8-D70E62AAAD8F}"/>
              </a:ext>
            </a:extLst>
          </p:cNvPr>
          <p:cNvSpPr txBox="1"/>
          <p:nvPr/>
        </p:nvSpPr>
        <p:spPr>
          <a:xfrm>
            <a:off x="10505788" y="239432"/>
            <a:ext cx="122822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Bahnschrift" panose="020B0502040204020203" pitchFamily="34" charset="0"/>
              </a:rPr>
              <a:t>FUTURE API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9E64BF-F03C-4E27-8D52-99EAD6D4627A}"/>
              </a:ext>
            </a:extLst>
          </p:cNvPr>
          <p:cNvSpPr txBox="1"/>
          <p:nvPr/>
        </p:nvSpPr>
        <p:spPr>
          <a:xfrm>
            <a:off x="749288" y="1525096"/>
            <a:ext cx="6236511" cy="2506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Right now we have many limitations using this app cause it is in beginner level.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We have plans to develop this app  for future purpose and upgrade its features.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We will improve the capability of detecting text.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In future we may upload it in google play store.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55C335-C9F5-4EE5-90C3-FDC26CD399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636" y="1959297"/>
            <a:ext cx="2438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04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590</Words>
  <Application>Microsoft Office PowerPoint</Application>
  <PresentationFormat>Widescreen</PresentationFormat>
  <Paragraphs>124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Arial Black</vt:lpstr>
      <vt:lpstr>Arial Rounded MT Bold</vt:lpstr>
      <vt:lpstr>Bahnschrift</vt:lpstr>
      <vt:lpstr>Britannic Bold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Moshfique</dc:creator>
  <cp:lastModifiedBy>Moshfique</cp:lastModifiedBy>
  <cp:revision>21</cp:revision>
  <dcterms:created xsi:type="dcterms:W3CDTF">2020-09-23T02:05:38Z</dcterms:created>
  <dcterms:modified xsi:type="dcterms:W3CDTF">2020-09-28T08:39:43Z</dcterms:modified>
</cp:coreProperties>
</file>